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matic SC"/>
      <p:regular r:id="rId13"/>
      <p:bold r:id="rId14"/>
    </p:embeddedFont>
    <p:embeddedFont>
      <p:font typeface="La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Source Code Pro"/>
      <p:regular r:id="rId23"/>
      <p:bold r:id="rId24"/>
      <p:italic r:id="rId25"/>
      <p:boldItalic r:id="rId26"/>
    </p:embeddedFont>
    <p:embeddedFont>
      <p:font typeface="Montserrat Light"/>
      <p:regular r:id="rId27"/>
      <p:bold r:id="rId28"/>
      <p:italic r:id="rId29"/>
      <p:boldItalic r:id="rId30"/>
    </p:embeddedFont>
    <p:embeddedFont>
      <p:font typeface="Spectral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MontserratLight-bold.fntdata"/><Relationship Id="rId27" Type="http://schemas.openxmlformats.org/officeDocument/2006/relationships/font" Target="fonts/Montserrat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ectral-regular.fntdata"/><Relationship Id="rId30" Type="http://schemas.openxmlformats.org/officeDocument/2006/relationships/font" Target="fonts/Montserrat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Spectral-italic.fntdata"/><Relationship Id="rId10" Type="http://schemas.openxmlformats.org/officeDocument/2006/relationships/slide" Target="slides/slide5.xml"/><Relationship Id="rId32" Type="http://schemas.openxmlformats.org/officeDocument/2006/relationships/font" Target="fonts/Spectral-bold.fntdata"/><Relationship Id="rId13" Type="http://schemas.openxmlformats.org/officeDocument/2006/relationships/font" Target="fonts/AmaticSC-regular.fntdata"/><Relationship Id="rId12" Type="http://schemas.openxmlformats.org/officeDocument/2006/relationships/slide" Target="slides/slide7.xml"/><Relationship Id="rId34" Type="http://schemas.openxmlformats.org/officeDocument/2006/relationships/font" Target="fonts/Spectral-boldItalic.fntdata"/><Relationship Id="rId15" Type="http://schemas.openxmlformats.org/officeDocument/2006/relationships/font" Target="fonts/Lato-regular.fntdata"/><Relationship Id="rId14" Type="http://schemas.openxmlformats.org/officeDocument/2006/relationships/font" Target="fonts/AmaticSC-bold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b92c4dfb1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b92c4dfb1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b74ee3e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b74ee3e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6ab0008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6ab0008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b74ee3e8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b74ee3e8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c0526d4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c0526d4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6ab00081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6ab00081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a92173b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a92173b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Font typeface="Lato"/>
              <a:buNone/>
              <a:defRPr sz="7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57969" t="0"/>
          <a:stretch/>
        </p:blipFill>
        <p:spPr>
          <a:xfrm>
            <a:off x="8009496" y="-76200"/>
            <a:ext cx="11345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63615" r="0" t="0"/>
          <a:stretch/>
        </p:blipFill>
        <p:spPr>
          <a:xfrm flipH="1">
            <a:off x="8161896" y="-76200"/>
            <a:ext cx="9821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1">
  <p:cSld name="TITLE_AND_BODY_2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0" l="26710" r="36014" t="0"/>
          <a:stretch/>
        </p:blipFill>
        <p:spPr>
          <a:xfrm flipH="1">
            <a:off x="8137900" y="-86675"/>
            <a:ext cx="10061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1 1">
  <p:cSld name="TITLE_AND_BODY_2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13712" y="3578450"/>
            <a:ext cx="2109699" cy="15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76000"/>
          </a:blip>
          <a:srcRect b="0" l="0" r="14566" t="0"/>
          <a:stretch/>
        </p:blipFill>
        <p:spPr>
          <a:xfrm flipH="1">
            <a:off x="2014290" y="3578450"/>
            <a:ext cx="1802337" cy="15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 rotWithShape="1">
          <a:blip r:embed="rId2">
            <a:alphaModFix amt="76000"/>
          </a:blip>
          <a:srcRect b="0" l="10546" r="0" t="0"/>
          <a:stretch/>
        </p:blipFill>
        <p:spPr>
          <a:xfrm>
            <a:off x="3739635" y="3578450"/>
            <a:ext cx="1887211" cy="15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2">
            <a:alphaModFix amt="76000"/>
          </a:blip>
          <a:srcRect b="0" l="0" r="14566" t="0"/>
          <a:stretch/>
        </p:blipFill>
        <p:spPr>
          <a:xfrm flipH="1">
            <a:off x="5538942" y="3578450"/>
            <a:ext cx="1802337" cy="15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76000"/>
          </a:blip>
          <a:srcRect b="0" l="10546" r="0" t="0"/>
          <a:stretch/>
        </p:blipFill>
        <p:spPr>
          <a:xfrm>
            <a:off x="7243069" y="3578450"/>
            <a:ext cx="1887211" cy="15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571500" y="292850"/>
            <a:ext cx="79674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571500" y="1228675"/>
            <a:ext cx="7967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 b="0" l="56042" r="0" t="0"/>
          <a:stretch/>
        </p:blipFill>
        <p:spPr>
          <a:xfrm>
            <a:off x="-783400" y="76200"/>
            <a:ext cx="1507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 rotWithShape="1">
          <a:blip r:embed="rId3">
            <a:alphaModFix/>
          </a:blip>
          <a:srcRect b="0" l="0" r="56042" t="0"/>
          <a:stretch/>
        </p:blipFill>
        <p:spPr>
          <a:xfrm>
            <a:off x="8386500" y="65725"/>
            <a:ext cx="1507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Lato"/>
              <a:buNone/>
              <a:defRPr b="1" sz="4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  <a:defRPr sz="18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○"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■"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●"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○"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■"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●"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○"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■"/>
              <a:defRPr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0" y="392150"/>
            <a:ext cx="85206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GATEKEEPER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24467" l="19080" r="16651" t="18698"/>
          <a:stretch/>
        </p:blipFill>
        <p:spPr>
          <a:xfrm>
            <a:off x="4055400" y="1889812"/>
            <a:ext cx="1377850" cy="10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7">
                <a:solidFill>
                  <a:srgbClr val="FFFFFF"/>
                </a:solidFill>
              </a:rPr>
              <a:t>Rebecca McFadden</a:t>
            </a:r>
            <a:endParaRPr sz="6407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7">
                <a:solidFill>
                  <a:srgbClr val="FFFFFF"/>
                </a:solidFill>
              </a:rPr>
              <a:t>Nikhitha Vempati</a:t>
            </a:r>
            <a:endParaRPr sz="6407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7">
                <a:solidFill>
                  <a:srgbClr val="FFFFFF"/>
                </a:solidFill>
              </a:rPr>
              <a:t>Cora English</a:t>
            </a:r>
            <a:endParaRPr sz="6407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7">
                <a:solidFill>
                  <a:srgbClr val="FFFFFF"/>
                </a:solidFill>
              </a:rPr>
              <a:t>Grace Li</a:t>
            </a:r>
            <a:endParaRPr sz="6407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90250" y="526350"/>
            <a:ext cx="5618700" cy="10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10554" r="0" t="10554"/>
          <a:stretch/>
        </p:blipFill>
        <p:spPr>
          <a:xfrm>
            <a:off x="2907950" y="1759613"/>
            <a:ext cx="1240500" cy="124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486850" y="3246800"/>
            <a:ext cx="181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Rebecca McFadden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Scrum Master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Owner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2622341" y="3246800"/>
            <a:ext cx="181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Cora English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7000558" y="3246788"/>
            <a:ext cx="18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Nikhitha Vempati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811449" y="3246788"/>
            <a:ext cx="181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Grace Li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1485900" y="467202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2B43"/>
                </a:solidFill>
                <a:latin typeface="Spectral"/>
                <a:ea typeface="Spectral"/>
                <a:cs typeface="Spectral"/>
                <a:sym typeface="Spectral"/>
              </a:rPr>
              <a:t>~ </a:t>
            </a:r>
            <a:r>
              <a:rPr lang="en">
                <a:solidFill>
                  <a:srgbClr val="5F2B43"/>
                </a:solidFill>
                <a:latin typeface="Spectral"/>
                <a:ea typeface="Spectral"/>
                <a:cs typeface="Spectral"/>
                <a:sym typeface="Spectral"/>
              </a:rPr>
              <a:t>g</a:t>
            </a:r>
            <a:r>
              <a:rPr lang="en">
                <a:solidFill>
                  <a:srgbClr val="5F2B43"/>
                </a:solidFill>
                <a:latin typeface="Spectral"/>
                <a:ea typeface="Spectral"/>
                <a:cs typeface="Spectral"/>
                <a:sym typeface="Spectral"/>
              </a:rPr>
              <a:t>aslight ~ gatekeep ~ girlboss ~</a:t>
            </a:r>
            <a:endParaRPr>
              <a:solidFill>
                <a:srgbClr val="5F2B4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50" y="1785325"/>
            <a:ext cx="1240500" cy="124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5">
            <a:alphaModFix/>
          </a:blip>
          <a:srcRect b="6737" l="23188" r="17566" t="4373"/>
          <a:stretch/>
        </p:blipFill>
        <p:spPr>
          <a:xfrm>
            <a:off x="5097056" y="1759613"/>
            <a:ext cx="1240500" cy="124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6150" y="1759625"/>
            <a:ext cx="1240500" cy="124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28675"/>
            <a:ext cx="7830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People often pay for services/subscriptions that they don’t use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be difficult to keep track of every subscription in a structured way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not properly tracked, you can miss cancellation periods and pay extra for a service you don’t use anymore / a subscription you intended to cancel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200"/>
              </a:spcAft>
              <a:buSzPts val="1800"/>
              <a:buChar char="●"/>
            </a:pPr>
            <a:r>
              <a:rPr lang="en"/>
              <a:t>Family members / roommates often pay separately for the same service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Gatekeeper is a service manager with the following features:</a:t>
            </a:r>
            <a:endParaRPr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Allow users to create/edit profiles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Store passwords for various subscription services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Share passwords securely between different groups and temporary sharing links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Receive billing and cancellation reminders for different services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Search for platforms to stream shows and movies on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View user sitewide, group and personal cost statistics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71500" y="292850"/>
            <a:ext cx="79674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-2753" l="-3191" r="-3191" t="-2753"/>
          <a:stretch/>
        </p:blipFill>
        <p:spPr>
          <a:xfrm>
            <a:off x="2578700" y="2841325"/>
            <a:ext cx="905600" cy="9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4">
            <a:alphaModFix/>
          </a:blip>
          <a:srcRect b="27161" l="13456" r="13449" t="0"/>
          <a:stretch/>
        </p:blipFill>
        <p:spPr>
          <a:xfrm>
            <a:off x="4116604" y="1049688"/>
            <a:ext cx="910800" cy="914400"/>
          </a:xfrm>
          <a:prstGeom prst="roundRect">
            <a:avLst>
              <a:gd fmla="val 36895" name="adj"/>
            </a:avLst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339" y="2822202"/>
            <a:ext cx="905603" cy="91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475" y="2837600"/>
            <a:ext cx="905256" cy="90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1150" y="2822200"/>
            <a:ext cx="910801" cy="91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6475" y="2822200"/>
            <a:ext cx="905256" cy="90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5271050" y="1091250"/>
            <a:ext cx="20169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sign in with Google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 create an account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 Gatekeeper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2766250" y="1306800"/>
            <a:ext cx="1106700" cy="40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b="1"/>
          </a:p>
        </p:txBody>
      </p:sp>
      <p:sp>
        <p:nvSpPr>
          <p:cNvPr id="124" name="Google Shape;124;p21"/>
          <p:cNvSpPr txBox="1"/>
          <p:nvPr/>
        </p:nvSpPr>
        <p:spPr>
          <a:xfrm>
            <a:off x="824800" y="3806425"/>
            <a:ext cx="1380600" cy="40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b="1"/>
          </a:p>
        </p:txBody>
      </p:sp>
      <p:sp>
        <p:nvSpPr>
          <p:cNvPr id="125" name="Google Shape;125;p21"/>
          <p:cNvSpPr txBox="1"/>
          <p:nvPr/>
        </p:nvSpPr>
        <p:spPr>
          <a:xfrm>
            <a:off x="2344850" y="3806425"/>
            <a:ext cx="1380600" cy="40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GROUPS</a:t>
            </a:r>
            <a:endParaRPr b="1"/>
          </a:p>
        </p:txBody>
      </p:sp>
      <p:sp>
        <p:nvSpPr>
          <p:cNvPr id="126" name="Google Shape;126;p21"/>
          <p:cNvSpPr txBox="1"/>
          <p:nvPr/>
        </p:nvSpPr>
        <p:spPr>
          <a:xfrm>
            <a:off x="3864900" y="3806425"/>
            <a:ext cx="1380600" cy="40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REMINDERS</a:t>
            </a:r>
            <a:endParaRPr b="1"/>
          </a:p>
        </p:txBody>
      </p:sp>
      <p:sp>
        <p:nvSpPr>
          <p:cNvPr id="127" name="Google Shape;127;p21"/>
          <p:cNvSpPr txBox="1"/>
          <p:nvPr/>
        </p:nvSpPr>
        <p:spPr>
          <a:xfrm>
            <a:off x="5392838" y="3794788"/>
            <a:ext cx="13806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STATISTICS</a:t>
            </a:r>
            <a:endParaRPr b="1"/>
          </a:p>
        </p:txBody>
      </p:sp>
      <p:sp>
        <p:nvSpPr>
          <p:cNvPr id="128" name="Google Shape;128;p21"/>
          <p:cNvSpPr txBox="1"/>
          <p:nvPr/>
        </p:nvSpPr>
        <p:spPr>
          <a:xfrm>
            <a:off x="6908950" y="3792850"/>
            <a:ext cx="13806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SEARCH</a:t>
            </a:r>
            <a:endParaRPr b="1"/>
          </a:p>
        </p:txBody>
      </p:sp>
      <p:sp>
        <p:nvSpPr>
          <p:cNvPr id="129" name="Google Shape;129;p21"/>
          <p:cNvSpPr txBox="1"/>
          <p:nvPr/>
        </p:nvSpPr>
        <p:spPr>
          <a:xfrm>
            <a:off x="824800" y="4270200"/>
            <a:ext cx="13806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securely store passwords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2341200" y="4266475"/>
            <a:ext cx="13806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reate groups to share with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857600" y="4266475"/>
            <a:ext cx="13806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chedule billing &amp; cancellation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392838" y="4254838"/>
            <a:ext cx="13806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iew various cost statistics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*non-user feature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6916250" y="4252900"/>
            <a:ext cx="13806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 where to watch shows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*non-user feature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34" name="Google Shape;134;p21"/>
          <p:cNvCxnSpPr>
            <a:stCxn id="117" idx="2"/>
            <a:endCxn id="120" idx="0"/>
          </p:cNvCxnSpPr>
          <p:nvPr/>
        </p:nvCxnSpPr>
        <p:spPr>
          <a:xfrm flipH="1" rot="-5400000">
            <a:off x="5660254" y="875838"/>
            <a:ext cx="858000" cy="30345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1"/>
          <p:cNvCxnSpPr>
            <a:stCxn id="117" idx="2"/>
            <a:endCxn id="118" idx="0"/>
          </p:cNvCxnSpPr>
          <p:nvPr/>
        </p:nvCxnSpPr>
        <p:spPr>
          <a:xfrm flipH="1" rot="-5400000">
            <a:off x="4898554" y="1637538"/>
            <a:ext cx="858000" cy="15111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1"/>
          <p:cNvCxnSpPr>
            <a:stCxn id="117" idx="2"/>
            <a:endCxn id="119" idx="0"/>
          </p:cNvCxnSpPr>
          <p:nvPr/>
        </p:nvCxnSpPr>
        <p:spPr>
          <a:xfrm rot="5400000">
            <a:off x="2606704" y="872388"/>
            <a:ext cx="873600" cy="30570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1"/>
          <p:cNvCxnSpPr>
            <a:stCxn id="117" idx="2"/>
            <a:endCxn id="116" idx="0"/>
          </p:cNvCxnSpPr>
          <p:nvPr/>
        </p:nvCxnSpPr>
        <p:spPr>
          <a:xfrm rot="5400000">
            <a:off x="3363154" y="1632438"/>
            <a:ext cx="877200" cy="1540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1"/>
          <p:cNvCxnSpPr>
            <a:stCxn id="117" idx="2"/>
            <a:endCxn id="121" idx="0"/>
          </p:cNvCxnSpPr>
          <p:nvPr/>
        </p:nvCxnSpPr>
        <p:spPr>
          <a:xfrm rot="5400000">
            <a:off x="4141504" y="2391588"/>
            <a:ext cx="858000" cy="30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</a:t>
            </a:r>
            <a:r>
              <a:rPr lang="en"/>
              <a:t>Lessons Learned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client knows what they want, </a:t>
            </a:r>
            <a:r>
              <a:rPr lang="en"/>
              <a:t>meet</a:t>
            </a:r>
            <a:r>
              <a:rPr lang="en"/>
              <a:t> with them often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Agile is great for changing requirements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Underpromise, overdeliver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on a team has its ups and downs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Senioritis hits HARD - take this class as a junior :)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 amt="69000"/>
          </a:blip>
          <a:srcRect b="0" l="13514" r="10601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-4998" l="0" r="0" t="37536"/>
          <a:stretch/>
        </p:blipFill>
        <p:spPr>
          <a:xfrm>
            <a:off x="4119084" y="200"/>
            <a:ext cx="2336716" cy="21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5">
            <a:alphaModFix/>
          </a:blip>
          <a:srcRect b="8766" l="10417" r="10425" t="8766"/>
          <a:stretch/>
        </p:blipFill>
        <p:spPr>
          <a:xfrm>
            <a:off x="6595187" y="3145283"/>
            <a:ext cx="1214701" cy="162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6">
            <a:alphaModFix/>
          </a:blip>
          <a:srcRect b="0" l="0" r="18086" t="29527"/>
          <a:stretch/>
        </p:blipFill>
        <p:spPr>
          <a:xfrm>
            <a:off x="664000" y="200"/>
            <a:ext cx="3315698" cy="212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7">
            <a:alphaModFix/>
          </a:blip>
          <a:srcRect b="0" l="14207" r="15070" t="0"/>
          <a:stretch/>
        </p:blipFill>
        <p:spPr>
          <a:xfrm>
            <a:off x="6595175" y="274531"/>
            <a:ext cx="2548826" cy="270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2" y="2267050"/>
            <a:ext cx="1935525" cy="21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9">
            <a:alphaModFix/>
          </a:blip>
          <a:srcRect b="17093" l="7125" r="7125" t="10353"/>
          <a:stretch/>
        </p:blipFill>
        <p:spPr>
          <a:xfrm>
            <a:off x="7929300" y="3140662"/>
            <a:ext cx="1214700" cy="163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10">
            <a:alphaModFix/>
          </a:blip>
          <a:srcRect b="6040" l="0" r="0" t="6040"/>
          <a:stretch/>
        </p:blipFill>
        <p:spPr>
          <a:xfrm>
            <a:off x="2073662" y="2267042"/>
            <a:ext cx="4383375" cy="288108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type="title"/>
          </p:nvPr>
        </p:nvSpPr>
        <p:spPr>
          <a:xfrm>
            <a:off x="2668775" y="1639575"/>
            <a:ext cx="3926400" cy="993600"/>
          </a:xfrm>
          <a:prstGeom prst="rect">
            <a:avLst/>
          </a:prstGeom>
          <a:solidFill>
            <a:schemeClr val="dk1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Ευχαριστώ </a:t>
            </a:r>
            <a:r>
              <a:rPr lang="en">
                <a:highlight>
                  <a:schemeClr val="dk1"/>
                </a:highlight>
              </a:rPr>
              <a:t> 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973756"/>
      </a:dk1>
      <a:lt1>
        <a:srgbClr val="FFFFFF"/>
      </a:lt1>
      <a:dk2>
        <a:srgbClr val="666666"/>
      </a:dk2>
      <a:lt2>
        <a:srgbClr val="EEEEEE"/>
      </a:lt2>
      <a:accent1>
        <a:srgbClr val="572F41"/>
      </a:accent1>
      <a:accent2>
        <a:srgbClr val="455A64"/>
      </a:accent2>
      <a:accent3>
        <a:srgbClr val="78909C"/>
      </a:accent3>
      <a:accent4>
        <a:srgbClr val="69193E"/>
      </a:accent4>
      <a:accent5>
        <a:srgbClr val="F0F0F0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